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A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/>
    <p:restoredTop sz="92381"/>
  </p:normalViewPr>
  <p:slideViewPr>
    <p:cSldViewPr snapToGrid="0" snapToObjects="1">
      <p:cViewPr varScale="1">
        <p:scale>
          <a:sx n="118" d="100"/>
          <a:sy n="118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svg"/><Relationship Id="rId1" Type="http://schemas.openxmlformats.org/officeDocument/2006/relationships/image" Target="../media/image19.png"/><Relationship Id="rId6" Type="http://schemas.openxmlformats.org/officeDocument/2006/relationships/image" Target="../media/image18.svg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10E9E3-9232-4609-A263-C5FA6FF848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A5461CB-84C0-49A2-AA24-AA3BE928A03B}">
      <dgm:prSet/>
      <dgm:spPr/>
      <dgm:t>
        <a:bodyPr/>
        <a:lstStyle/>
        <a:p>
          <a:r>
            <a:rPr lang="en-US" dirty="0"/>
            <a:t>Ethical Considerations</a:t>
          </a:r>
        </a:p>
      </dgm:t>
    </dgm:pt>
    <dgm:pt modelId="{9861E7CD-8078-4F51-9E7A-DAC57F22F168}" type="parTrans" cxnId="{E58B0CD3-CFF8-4737-AB1B-9FBD271310A4}">
      <dgm:prSet/>
      <dgm:spPr/>
      <dgm:t>
        <a:bodyPr/>
        <a:lstStyle/>
        <a:p>
          <a:endParaRPr lang="en-US"/>
        </a:p>
      </dgm:t>
    </dgm:pt>
    <dgm:pt modelId="{075EE9C6-534E-49A1-B9C2-8AA393F6044B}" type="sibTrans" cxnId="{E58B0CD3-CFF8-4737-AB1B-9FBD271310A4}">
      <dgm:prSet/>
      <dgm:spPr/>
      <dgm:t>
        <a:bodyPr/>
        <a:lstStyle/>
        <a:p>
          <a:endParaRPr lang="en-US"/>
        </a:p>
      </dgm:t>
    </dgm:pt>
    <dgm:pt modelId="{E6281AF8-2016-4C44-90D6-9171053F6EE7}">
      <dgm:prSet/>
      <dgm:spPr/>
      <dgm:t>
        <a:bodyPr/>
        <a:lstStyle/>
        <a:p>
          <a:r>
            <a:rPr lang="en-US" dirty="0"/>
            <a:t>Avoiding Predatory Loaning</a:t>
          </a:r>
        </a:p>
      </dgm:t>
    </dgm:pt>
    <dgm:pt modelId="{A44CD924-B21B-4297-B6F2-423A289F87F5}" type="parTrans" cxnId="{B812A162-5BA2-48EA-9769-C0339D2BFD33}">
      <dgm:prSet/>
      <dgm:spPr/>
      <dgm:t>
        <a:bodyPr/>
        <a:lstStyle/>
        <a:p>
          <a:endParaRPr lang="en-US"/>
        </a:p>
      </dgm:t>
    </dgm:pt>
    <dgm:pt modelId="{13EE2416-62F6-4EF8-B044-52D79D51CC15}" type="sibTrans" cxnId="{B812A162-5BA2-48EA-9769-C0339D2BFD33}">
      <dgm:prSet/>
      <dgm:spPr/>
      <dgm:t>
        <a:bodyPr/>
        <a:lstStyle/>
        <a:p>
          <a:endParaRPr lang="en-US"/>
        </a:p>
      </dgm:t>
    </dgm:pt>
    <dgm:pt modelId="{FE456F78-A982-42C1-B4C8-F9DD1D6CEF17}">
      <dgm:prSet/>
      <dgm:spPr/>
      <dgm:t>
        <a:bodyPr/>
        <a:lstStyle/>
        <a:p>
          <a:r>
            <a:rPr lang="en-US" dirty="0"/>
            <a:t>Federal/State Loan Regulations</a:t>
          </a:r>
        </a:p>
      </dgm:t>
    </dgm:pt>
    <dgm:pt modelId="{AA20E17C-BFEF-4DBE-9756-B18FE52094E0}" type="parTrans" cxnId="{717A4A5D-F626-4E15-8F49-C54E8C55D49E}">
      <dgm:prSet/>
      <dgm:spPr/>
      <dgm:t>
        <a:bodyPr/>
        <a:lstStyle/>
        <a:p>
          <a:endParaRPr lang="en-US"/>
        </a:p>
      </dgm:t>
    </dgm:pt>
    <dgm:pt modelId="{2687B945-9952-4B2F-89BD-4338D6526725}" type="sibTrans" cxnId="{717A4A5D-F626-4E15-8F49-C54E8C55D49E}">
      <dgm:prSet/>
      <dgm:spPr/>
      <dgm:t>
        <a:bodyPr/>
        <a:lstStyle/>
        <a:p>
          <a:endParaRPr lang="en-US"/>
        </a:p>
      </dgm:t>
    </dgm:pt>
    <dgm:pt modelId="{4FAB445C-61C5-4D26-8393-3289D28D4098}" type="pres">
      <dgm:prSet presAssocID="{C210E9E3-9232-4609-A263-C5FA6FF84895}" presName="root" presStyleCnt="0">
        <dgm:presLayoutVars>
          <dgm:dir/>
          <dgm:resizeHandles val="exact"/>
        </dgm:presLayoutVars>
      </dgm:prSet>
      <dgm:spPr/>
    </dgm:pt>
    <dgm:pt modelId="{A3316E69-D53D-460C-B5D4-C8896E69F873}" type="pres">
      <dgm:prSet presAssocID="{DA5461CB-84C0-49A2-AA24-AA3BE928A03B}" presName="compNode" presStyleCnt="0"/>
      <dgm:spPr/>
    </dgm:pt>
    <dgm:pt modelId="{B6F4B96D-DCB4-4D61-AFD6-9DFC6821FDEC}" type="pres">
      <dgm:prSet presAssocID="{DA5461CB-84C0-49A2-AA24-AA3BE928A03B}" presName="bgRect" presStyleLbl="bgShp" presStyleIdx="0" presStyleCnt="3"/>
      <dgm:spPr>
        <a:solidFill>
          <a:schemeClr val="bg1"/>
        </a:solidFill>
        <a:ln>
          <a:solidFill>
            <a:schemeClr val="tx2"/>
          </a:solidFill>
        </a:ln>
      </dgm:spPr>
    </dgm:pt>
    <dgm:pt modelId="{56D12ACB-EF06-4ACF-AC4D-26D7749778E4}" type="pres">
      <dgm:prSet presAssocID="{DA5461CB-84C0-49A2-AA24-AA3BE928A0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A30C73EB-A163-4145-9EDF-55A6A73A6E77}" type="pres">
      <dgm:prSet presAssocID="{DA5461CB-84C0-49A2-AA24-AA3BE928A03B}" presName="spaceRect" presStyleCnt="0"/>
      <dgm:spPr/>
    </dgm:pt>
    <dgm:pt modelId="{2F8772A3-2140-49D2-8A02-DEDB2B47A497}" type="pres">
      <dgm:prSet presAssocID="{DA5461CB-84C0-49A2-AA24-AA3BE928A03B}" presName="parTx" presStyleLbl="revTx" presStyleIdx="0" presStyleCnt="3">
        <dgm:presLayoutVars>
          <dgm:chMax val="0"/>
          <dgm:chPref val="0"/>
        </dgm:presLayoutVars>
      </dgm:prSet>
      <dgm:spPr/>
    </dgm:pt>
    <dgm:pt modelId="{07BA5991-C487-4A49-B453-B8A40133E39A}" type="pres">
      <dgm:prSet presAssocID="{075EE9C6-534E-49A1-B9C2-8AA393F6044B}" presName="sibTrans" presStyleCnt="0"/>
      <dgm:spPr/>
    </dgm:pt>
    <dgm:pt modelId="{00660BF9-F68F-4C59-9D9B-D4A0DC411346}" type="pres">
      <dgm:prSet presAssocID="{E6281AF8-2016-4C44-90D6-9171053F6EE7}" presName="compNode" presStyleCnt="0"/>
      <dgm:spPr/>
    </dgm:pt>
    <dgm:pt modelId="{7658F7C7-3152-4F4A-964A-F9D1757D0220}" type="pres">
      <dgm:prSet presAssocID="{E6281AF8-2016-4C44-90D6-9171053F6EE7}" presName="bgRect" presStyleLbl="bgShp" presStyleIdx="1" presStyleCnt="3"/>
      <dgm:spPr>
        <a:solidFill>
          <a:schemeClr val="bg1"/>
        </a:solidFill>
        <a:ln>
          <a:solidFill>
            <a:schemeClr val="tx2"/>
          </a:solidFill>
        </a:ln>
      </dgm:spPr>
    </dgm:pt>
    <dgm:pt modelId="{52D0E6AC-42D5-4C39-9E65-AC7C3DD934EF}" type="pres">
      <dgm:prSet presAssocID="{E6281AF8-2016-4C44-90D6-9171053F6E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5D00DB2A-4CFD-42D4-B917-D8AF18A34876}" type="pres">
      <dgm:prSet presAssocID="{E6281AF8-2016-4C44-90D6-9171053F6EE7}" presName="spaceRect" presStyleCnt="0"/>
      <dgm:spPr/>
    </dgm:pt>
    <dgm:pt modelId="{BBC9818B-D4F0-4054-B378-65ABA480834B}" type="pres">
      <dgm:prSet presAssocID="{E6281AF8-2016-4C44-90D6-9171053F6EE7}" presName="parTx" presStyleLbl="revTx" presStyleIdx="1" presStyleCnt="3">
        <dgm:presLayoutVars>
          <dgm:chMax val="0"/>
          <dgm:chPref val="0"/>
        </dgm:presLayoutVars>
      </dgm:prSet>
      <dgm:spPr/>
    </dgm:pt>
    <dgm:pt modelId="{86ABA537-ECCF-4C1F-9863-A35FFBBF0F87}" type="pres">
      <dgm:prSet presAssocID="{13EE2416-62F6-4EF8-B044-52D79D51CC15}" presName="sibTrans" presStyleCnt="0"/>
      <dgm:spPr/>
    </dgm:pt>
    <dgm:pt modelId="{8BE86A6B-701E-4EEA-AECF-9B996D09EBD0}" type="pres">
      <dgm:prSet presAssocID="{FE456F78-A982-42C1-B4C8-F9DD1D6CEF17}" presName="compNode" presStyleCnt="0"/>
      <dgm:spPr/>
    </dgm:pt>
    <dgm:pt modelId="{4CEDF5E6-FDE8-4B89-85BD-077F6A233CAC}" type="pres">
      <dgm:prSet presAssocID="{FE456F78-A982-42C1-B4C8-F9DD1D6CEF17}" presName="bgRect" presStyleLbl="bgShp" presStyleIdx="2" presStyleCnt="3"/>
      <dgm:spPr>
        <a:solidFill>
          <a:schemeClr val="bg1"/>
        </a:solidFill>
        <a:ln>
          <a:solidFill>
            <a:schemeClr val="tx2"/>
          </a:solidFill>
        </a:ln>
      </dgm:spPr>
    </dgm:pt>
    <dgm:pt modelId="{20D3D231-46E4-4A69-B0AE-120AF3E28AA2}" type="pres">
      <dgm:prSet presAssocID="{FE456F78-A982-42C1-B4C8-F9DD1D6CEF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50830AD-9EDA-47A9-8523-08C30ECEB412}" type="pres">
      <dgm:prSet presAssocID="{FE456F78-A982-42C1-B4C8-F9DD1D6CEF17}" presName="spaceRect" presStyleCnt="0"/>
      <dgm:spPr/>
    </dgm:pt>
    <dgm:pt modelId="{944F770D-F839-4B4C-A7B3-F20CC6DB69C1}" type="pres">
      <dgm:prSet presAssocID="{FE456F78-A982-42C1-B4C8-F9DD1D6CEF1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2DC5D20-8A77-46E0-8F5B-183A697A0FD9}" type="presOf" srcId="{C210E9E3-9232-4609-A263-C5FA6FF84895}" destId="{4FAB445C-61C5-4D26-8393-3289D28D4098}" srcOrd="0" destOrd="0" presId="urn:microsoft.com/office/officeart/2018/2/layout/IconVerticalSolidList"/>
    <dgm:cxn modelId="{E8276E38-7EF3-4F05-AD33-AB8844685BC3}" type="presOf" srcId="{DA5461CB-84C0-49A2-AA24-AA3BE928A03B}" destId="{2F8772A3-2140-49D2-8A02-DEDB2B47A497}" srcOrd="0" destOrd="0" presId="urn:microsoft.com/office/officeart/2018/2/layout/IconVerticalSolidList"/>
    <dgm:cxn modelId="{717A4A5D-F626-4E15-8F49-C54E8C55D49E}" srcId="{C210E9E3-9232-4609-A263-C5FA6FF84895}" destId="{FE456F78-A982-42C1-B4C8-F9DD1D6CEF17}" srcOrd="2" destOrd="0" parTransId="{AA20E17C-BFEF-4DBE-9756-B18FE52094E0}" sibTransId="{2687B945-9952-4B2F-89BD-4338D6526725}"/>
    <dgm:cxn modelId="{B812A162-5BA2-48EA-9769-C0339D2BFD33}" srcId="{C210E9E3-9232-4609-A263-C5FA6FF84895}" destId="{E6281AF8-2016-4C44-90D6-9171053F6EE7}" srcOrd="1" destOrd="0" parTransId="{A44CD924-B21B-4297-B6F2-423A289F87F5}" sibTransId="{13EE2416-62F6-4EF8-B044-52D79D51CC15}"/>
    <dgm:cxn modelId="{A6DB738F-632B-4083-8BF9-AC5E2CA159E0}" type="presOf" srcId="{FE456F78-A982-42C1-B4C8-F9DD1D6CEF17}" destId="{944F770D-F839-4B4C-A7B3-F20CC6DB69C1}" srcOrd="0" destOrd="0" presId="urn:microsoft.com/office/officeart/2018/2/layout/IconVerticalSolidList"/>
    <dgm:cxn modelId="{02E713B2-E03E-4C01-869F-E71C90C84795}" type="presOf" srcId="{E6281AF8-2016-4C44-90D6-9171053F6EE7}" destId="{BBC9818B-D4F0-4054-B378-65ABA480834B}" srcOrd="0" destOrd="0" presId="urn:microsoft.com/office/officeart/2018/2/layout/IconVerticalSolidList"/>
    <dgm:cxn modelId="{E58B0CD3-CFF8-4737-AB1B-9FBD271310A4}" srcId="{C210E9E3-9232-4609-A263-C5FA6FF84895}" destId="{DA5461CB-84C0-49A2-AA24-AA3BE928A03B}" srcOrd="0" destOrd="0" parTransId="{9861E7CD-8078-4F51-9E7A-DAC57F22F168}" sibTransId="{075EE9C6-534E-49A1-B9C2-8AA393F6044B}"/>
    <dgm:cxn modelId="{924AD7D1-2AF1-4F6E-A36A-115B544E2950}" type="presParOf" srcId="{4FAB445C-61C5-4D26-8393-3289D28D4098}" destId="{A3316E69-D53D-460C-B5D4-C8896E69F873}" srcOrd="0" destOrd="0" presId="urn:microsoft.com/office/officeart/2018/2/layout/IconVerticalSolidList"/>
    <dgm:cxn modelId="{C87C9A92-6B66-4D75-8BD3-253EA05045C5}" type="presParOf" srcId="{A3316E69-D53D-460C-B5D4-C8896E69F873}" destId="{B6F4B96D-DCB4-4D61-AFD6-9DFC6821FDEC}" srcOrd="0" destOrd="0" presId="urn:microsoft.com/office/officeart/2018/2/layout/IconVerticalSolidList"/>
    <dgm:cxn modelId="{065F2FE6-7489-444A-AEF9-45326F63F8D5}" type="presParOf" srcId="{A3316E69-D53D-460C-B5D4-C8896E69F873}" destId="{56D12ACB-EF06-4ACF-AC4D-26D7749778E4}" srcOrd="1" destOrd="0" presId="urn:microsoft.com/office/officeart/2018/2/layout/IconVerticalSolidList"/>
    <dgm:cxn modelId="{6B779759-964E-4F9E-A374-23E01A9D56ED}" type="presParOf" srcId="{A3316E69-D53D-460C-B5D4-C8896E69F873}" destId="{A30C73EB-A163-4145-9EDF-55A6A73A6E77}" srcOrd="2" destOrd="0" presId="urn:microsoft.com/office/officeart/2018/2/layout/IconVerticalSolidList"/>
    <dgm:cxn modelId="{40FC7901-DD88-4981-A58A-3B9D945E141A}" type="presParOf" srcId="{A3316E69-D53D-460C-B5D4-C8896E69F873}" destId="{2F8772A3-2140-49D2-8A02-DEDB2B47A497}" srcOrd="3" destOrd="0" presId="urn:microsoft.com/office/officeart/2018/2/layout/IconVerticalSolidList"/>
    <dgm:cxn modelId="{1ECD15EF-3A5B-49C5-A540-C8C46115B3FE}" type="presParOf" srcId="{4FAB445C-61C5-4D26-8393-3289D28D4098}" destId="{07BA5991-C487-4A49-B453-B8A40133E39A}" srcOrd="1" destOrd="0" presId="urn:microsoft.com/office/officeart/2018/2/layout/IconVerticalSolidList"/>
    <dgm:cxn modelId="{E9A6C352-480C-4C2C-8F3B-9F4B70F8B171}" type="presParOf" srcId="{4FAB445C-61C5-4D26-8393-3289D28D4098}" destId="{00660BF9-F68F-4C59-9D9B-D4A0DC411346}" srcOrd="2" destOrd="0" presId="urn:microsoft.com/office/officeart/2018/2/layout/IconVerticalSolidList"/>
    <dgm:cxn modelId="{6D1D5604-89DD-4BB0-B7E3-E1DFFAC9F665}" type="presParOf" srcId="{00660BF9-F68F-4C59-9D9B-D4A0DC411346}" destId="{7658F7C7-3152-4F4A-964A-F9D1757D0220}" srcOrd="0" destOrd="0" presId="urn:microsoft.com/office/officeart/2018/2/layout/IconVerticalSolidList"/>
    <dgm:cxn modelId="{C95443A6-F767-4D44-9FF8-45B5741DCB46}" type="presParOf" srcId="{00660BF9-F68F-4C59-9D9B-D4A0DC411346}" destId="{52D0E6AC-42D5-4C39-9E65-AC7C3DD934EF}" srcOrd="1" destOrd="0" presId="urn:microsoft.com/office/officeart/2018/2/layout/IconVerticalSolidList"/>
    <dgm:cxn modelId="{5FFD2FB6-583C-4E68-9D68-AC74640C593F}" type="presParOf" srcId="{00660BF9-F68F-4C59-9D9B-D4A0DC411346}" destId="{5D00DB2A-4CFD-42D4-B917-D8AF18A34876}" srcOrd="2" destOrd="0" presId="urn:microsoft.com/office/officeart/2018/2/layout/IconVerticalSolidList"/>
    <dgm:cxn modelId="{9C5127B0-6841-4AB2-ACE3-C350159E117C}" type="presParOf" srcId="{00660BF9-F68F-4C59-9D9B-D4A0DC411346}" destId="{BBC9818B-D4F0-4054-B378-65ABA480834B}" srcOrd="3" destOrd="0" presId="urn:microsoft.com/office/officeart/2018/2/layout/IconVerticalSolidList"/>
    <dgm:cxn modelId="{93FAABCA-0EB4-47DF-BE04-252AA787BA10}" type="presParOf" srcId="{4FAB445C-61C5-4D26-8393-3289D28D4098}" destId="{86ABA537-ECCF-4C1F-9863-A35FFBBF0F87}" srcOrd="3" destOrd="0" presId="urn:microsoft.com/office/officeart/2018/2/layout/IconVerticalSolidList"/>
    <dgm:cxn modelId="{5F8494BB-C6C3-47CF-ADBE-92805C3ED773}" type="presParOf" srcId="{4FAB445C-61C5-4D26-8393-3289D28D4098}" destId="{8BE86A6B-701E-4EEA-AECF-9B996D09EBD0}" srcOrd="4" destOrd="0" presId="urn:microsoft.com/office/officeart/2018/2/layout/IconVerticalSolidList"/>
    <dgm:cxn modelId="{3C7DBB6D-537B-4708-BB36-F45D950F666F}" type="presParOf" srcId="{8BE86A6B-701E-4EEA-AECF-9B996D09EBD0}" destId="{4CEDF5E6-FDE8-4B89-85BD-077F6A233CAC}" srcOrd="0" destOrd="0" presId="urn:microsoft.com/office/officeart/2018/2/layout/IconVerticalSolidList"/>
    <dgm:cxn modelId="{DC91A383-8DAD-44CC-AE4D-390492FC5C52}" type="presParOf" srcId="{8BE86A6B-701E-4EEA-AECF-9B996D09EBD0}" destId="{20D3D231-46E4-4A69-B0AE-120AF3E28AA2}" srcOrd="1" destOrd="0" presId="urn:microsoft.com/office/officeart/2018/2/layout/IconVerticalSolidList"/>
    <dgm:cxn modelId="{7201E57F-C832-4BD1-940D-D9ED515C61C8}" type="presParOf" srcId="{8BE86A6B-701E-4EEA-AECF-9B996D09EBD0}" destId="{D50830AD-9EDA-47A9-8523-08C30ECEB412}" srcOrd="2" destOrd="0" presId="urn:microsoft.com/office/officeart/2018/2/layout/IconVerticalSolidList"/>
    <dgm:cxn modelId="{18A65173-AC00-48C1-A947-733D131E4A22}" type="presParOf" srcId="{8BE86A6B-701E-4EEA-AECF-9B996D09EBD0}" destId="{944F770D-F839-4B4C-A7B3-F20CC6DB69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4B96D-DCB4-4D61-AFD6-9DFC6821FDEC}">
      <dsp:nvSpPr>
        <dsp:cNvPr id="0" name=""/>
        <dsp:cNvSpPr/>
      </dsp:nvSpPr>
      <dsp:spPr>
        <a:xfrm>
          <a:off x="0" y="539"/>
          <a:ext cx="4713573" cy="126341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12ACB-EF06-4ACF-AC4D-26D7749778E4}">
      <dsp:nvSpPr>
        <dsp:cNvPr id="0" name=""/>
        <dsp:cNvSpPr/>
      </dsp:nvSpPr>
      <dsp:spPr>
        <a:xfrm>
          <a:off x="382183" y="284808"/>
          <a:ext cx="694878" cy="694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772A3-2140-49D2-8A02-DEDB2B47A497}">
      <dsp:nvSpPr>
        <dsp:cNvPr id="0" name=""/>
        <dsp:cNvSpPr/>
      </dsp:nvSpPr>
      <dsp:spPr>
        <a:xfrm>
          <a:off x="1459244" y="539"/>
          <a:ext cx="3254329" cy="126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11" tIns="133711" rIns="133711" bIns="1337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Ethical Considerations</a:t>
          </a:r>
        </a:p>
      </dsp:txBody>
      <dsp:txXfrm>
        <a:off x="1459244" y="539"/>
        <a:ext cx="3254329" cy="1263415"/>
      </dsp:txXfrm>
    </dsp:sp>
    <dsp:sp modelId="{7658F7C7-3152-4F4A-964A-F9D1757D0220}">
      <dsp:nvSpPr>
        <dsp:cNvPr id="0" name=""/>
        <dsp:cNvSpPr/>
      </dsp:nvSpPr>
      <dsp:spPr>
        <a:xfrm>
          <a:off x="0" y="1579809"/>
          <a:ext cx="4713573" cy="126341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0E6AC-42D5-4C39-9E65-AC7C3DD934EF}">
      <dsp:nvSpPr>
        <dsp:cNvPr id="0" name=""/>
        <dsp:cNvSpPr/>
      </dsp:nvSpPr>
      <dsp:spPr>
        <a:xfrm>
          <a:off x="382183" y="1864077"/>
          <a:ext cx="694878" cy="694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9818B-D4F0-4054-B378-65ABA480834B}">
      <dsp:nvSpPr>
        <dsp:cNvPr id="0" name=""/>
        <dsp:cNvSpPr/>
      </dsp:nvSpPr>
      <dsp:spPr>
        <a:xfrm>
          <a:off x="1459244" y="1579809"/>
          <a:ext cx="3254329" cy="126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11" tIns="133711" rIns="133711" bIns="1337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Avoiding Predatory Loaning</a:t>
          </a:r>
        </a:p>
      </dsp:txBody>
      <dsp:txXfrm>
        <a:off x="1459244" y="1579809"/>
        <a:ext cx="3254329" cy="1263415"/>
      </dsp:txXfrm>
    </dsp:sp>
    <dsp:sp modelId="{4CEDF5E6-FDE8-4B89-85BD-077F6A233CAC}">
      <dsp:nvSpPr>
        <dsp:cNvPr id="0" name=""/>
        <dsp:cNvSpPr/>
      </dsp:nvSpPr>
      <dsp:spPr>
        <a:xfrm>
          <a:off x="0" y="3159078"/>
          <a:ext cx="4713573" cy="1263415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3D231-46E4-4A69-B0AE-120AF3E28AA2}">
      <dsp:nvSpPr>
        <dsp:cNvPr id="0" name=""/>
        <dsp:cNvSpPr/>
      </dsp:nvSpPr>
      <dsp:spPr>
        <a:xfrm>
          <a:off x="382183" y="3443347"/>
          <a:ext cx="694878" cy="694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F770D-F839-4B4C-A7B3-F20CC6DB69C1}">
      <dsp:nvSpPr>
        <dsp:cNvPr id="0" name=""/>
        <dsp:cNvSpPr/>
      </dsp:nvSpPr>
      <dsp:spPr>
        <a:xfrm>
          <a:off x="1459244" y="3159078"/>
          <a:ext cx="3254329" cy="126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711" tIns="133711" rIns="133711" bIns="1337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Federal/State Loan Regulations</a:t>
          </a:r>
        </a:p>
      </dsp:txBody>
      <dsp:txXfrm>
        <a:off x="1459244" y="3159078"/>
        <a:ext cx="3254329" cy="1263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52CD-D647-7443-A863-D68E9B1AF55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8621A-CB95-6B4C-B90C-7D4ED6689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rdwallet.com/blog/mortgages/housing-mortgage-trends-2019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https://www.nerdwallet.com/blog/mortgages/housing-mortgage-trends-2019/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48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0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9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30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09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98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95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8621A-CB95-6B4C-B90C-7D4ED6689A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3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87A6A1D-E5A0-AF47-BDFE-AC1CF0DB2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4922" y="0"/>
            <a:ext cx="1707078" cy="7886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2D2A7-D365-FE4A-A9DE-FA028FEE3C1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4922" y="0"/>
            <a:ext cx="1707078" cy="7886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7284FF-251C-6345-BE8B-C4346F2FF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US" sz="6600" b="1" dirty="0">
                <a:latin typeface="Franklin Gothic Medium" panose="020B0603020102020204" pitchFamily="34" charset="0"/>
              </a:rPr>
              <a:t>Online</a:t>
            </a:r>
            <a:r>
              <a:rPr lang="en-US" sz="6600" dirty="0">
                <a:latin typeface="Franklin Gothic Medium" panose="020B0603020102020204" pitchFamily="34" charset="0"/>
              </a:rPr>
              <a:t> </a:t>
            </a:r>
            <a:r>
              <a:rPr lang="en-US" sz="6600" b="1" dirty="0">
                <a:latin typeface="Franklin Gothic Medium" panose="020B0603020102020204" pitchFamily="34" charset="0"/>
              </a:rPr>
              <a:t>MORTGAGE</a:t>
            </a:r>
            <a:r>
              <a:rPr lang="en-US" sz="6600" dirty="0"/>
              <a:t> </a:t>
            </a:r>
            <a:br>
              <a:rPr lang="en-US" sz="6600" dirty="0"/>
            </a:br>
            <a:r>
              <a:rPr lang="en-US" sz="6600" dirty="0"/>
              <a:t>PRE-APPROVAL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AEB74-7653-E345-8AB5-6A154FFC4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300"/>
              <a:t>Identifying Mortgage Applicants At Risk of Default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AB592-5DE0-644E-85C6-110866C9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22" y="0"/>
            <a:ext cx="1707078" cy="7886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7927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D5FA45-237E-594E-A332-6CCDDC9CEE65}"/>
              </a:ext>
            </a:extLst>
          </p:cNvPr>
          <p:cNvSpPr txBox="1">
            <a:spLocks/>
          </p:cNvSpPr>
          <p:nvPr/>
        </p:nvSpPr>
        <p:spPr>
          <a:xfrm>
            <a:off x="0" y="1480930"/>
            <a:ext cx="12191999" cy="3848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atin typeface="Franklin Gothic Medium" panose="020B0603020102020204" pitchFamily="34" charset="0"/>
              </a:rPr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5807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U.S. HOUSING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2FFB-838F-8144-BBAB-DF29C6FE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95122" cy="37271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Short Supply ➨  </a:t>
            </a:r>
            <a:r>
              <a:rPr lang="en-US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SELLER’S MARKET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Fannie Mae: Predicts 4.3% Increase in Home Prices (2019)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Millennials becoming first-time home buyers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Market-wide ease in lending standards 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After overcorrection from financial crisis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9D6CF64-ACF7-9646-B029-17F354BB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29" y="2171700"/>
            <a:ext cx="4707741" cy="333488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6222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18443" cy="14859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Franklin Gothic Medium" panose="020B0603020102020204" pitchFamily="34" charset="0"/>
              </a:rPr>
              <a:t>MEET THE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2FFB-838F-8144-BBAB-DF29C6FE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481346" cy="29471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Online web platform – Immediate Mortgage Pre-Approval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Reach wider customer base throughout US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000" dirty="0"/>
              <a:t>Objective: quick filter = cost savings: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Reduced overhead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D4A7B772-FA15-774B-8B91-F9C9FBB3B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55" y="2171700"/>
            <a:ext cx="5239293" cy="294710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D41721-E029-9D4A-87C8-E341897E44E2}"/>
              </a:ext>
            </a:extLst>
          </p:cNvPr>
          <p:cNvSpPr txBox="1"/>
          <p:nvPr/>
        </p:nvSpPr>
        <p:spPr>
          <a:xfrm>
            <a:off x="1371600" y="5546035"/>
            <a:ext cx="2758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… BUT HOW?</a:t>
            </a:r>
          </a:p>
        </p:txBody>
      </p:sp>
    </p:spTree>
    <p:extLst>
      <p:ext uri="{BB962C8B-B14F-4D97-AF65-F5344CB8AC3E}">
        <p14:creationId xmlns:p14="http://schemas.microsoft.com/office/powerpoint/2010/main" val="33286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2FFB-838F-8144-BBAB-DF29C6FE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23060"/>
            <a:ext cx="4422448" cy="50063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Determine Default Risk Status for each applicant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Binary Outcomes: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b="1" dirty="0"/>
              <a:t>1 </a:t>
            </a:r>
            <a:r>
              <a:rPr lang="en-US" dirty="0"/>
              <a:t>&gt;&gt;&gt; “Default Risk”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b="1" dirty="0"/>
              <a:t>0 </a:t>
            </a:r>
            <a:r>
              <a:rPr lang="en-US" dirty="0"/>
              <a:t>&gt;&gt;&gt; “No Risk”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High class imbalance (12:1)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Oversampling w/ ADASYN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dirty="0"/>
              <a:t>Focus on </a:t>
            </a:r>
            <a:r>
              <a:rPr lang="en-US" b="1" u="sng" dirty="0"/>
              <a:t>RECALL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2ADB647-7E0E-D64F-AE3B-C08A7EBF1DB5}"/>
              </a:ext>
            </a:extLst>
          </p:cNvPr>
          <p:cNvSpPr/>
          <p:nvPr/>
        </p:nvSpPr>
        <p:spPr>
          <a:xfrm>
            <a:off x="8420105" y="4511432"/>
            <a:ext cx="1048371" cy="375684"/>
          </a:xfrm>
          <a:custGeom>
            <a:avLst/>
            <a:gdLst>
              <a:gd name="connsiteX0" fmla="*/ 0 w 1048371"/>
              <a:gd name="connsiteY0" fmla="*/ 75137 h 375683"/>
              <a:gd name="connsiteX1" fmla="*/ 860530 w 1048371"/>
              <a:gd name="connsiteY1" fmla="*/ 75137 h 375683"/>
              <a:gd name="connsiteX2" fmla="*/ 860530 w 1048371"/>
              <a:gd name="connsiteY2" fmla="*/ 0 h 375683"/>
              <a:gd name="connsiteX3" fmla="*/ 1048371 w 1048371"/>
              <a:gd name="connsiteY3" fmla="*/ 187842 h 375683"/>
              <a:gd name="connsiteX4" fmla="*/ 860530 w 1048371"/>
              <a:gd name="connsiteY4" fmla="*/ 375683 h 375683"/>
              <a:gd name="connsiteX5" fmla="*/ 860530 w 1048371"/>
              <a:gd name="connsiteY5" fmla="*/ 300546 h 375683"/>
              <a:gd name="connsiteX6" fmla="*/ 0 w 1048371"/>
              <a:gd name="connsiteY6" fmla="*/ 300546 h 375683"/>
              <a:gd name="connsiteX7" fmla="*/ 0 w 1048371"/>
              <a:gd name="connsiteY7" fmla="*/ 75137 h 37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8371" h="375683">
                <a:moveTo>
                  <a:pt x="1048371" y="300545"/>
                </a:moveTo>
                <a:lnTo>
                  <a:pt x="187841" y="300545"/>
                </a:lnTo>
                <a:lnTo>
                  <a:pt x="187841" y="375682"/>
                </a:lnTo>
                <a:lnTo>
                  <a:pt x="0" y="187841"/>
                </a:lnTo>
                <a:lnTo>
                  <a:pt x="187841" y="1"/>
                </a:lnTo>
                <a:lnTo>
                  <a:pt x="187841" y="75138"/>
                </a:lnTo>
                <a:lnTo>
                  <a:pt x="1048371" y="75138"/>
                </a:lnTo>
                <a:lnTo>
                  <a:pt x="1048371" y="30054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705" tIns="75138" rIns="0" bIns="75137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667CB29-B6C0-034A-B189-DAB443C27F23}"/>
              </a:ext>
            </a:extLst>
          </p:cNvPr>
          <p:cNvSpPr/>
          <p:nvPr/>
        </p:nvSpPr>
        <p:spPr>
          <a:xfrm>
            <a:off x="6345119" y="4170507"/>
            <a:ext cx="1881991" cy="1060212"/>
          </a:xfrm>
          <a:custGeom>
            <a:avLst/>
            <a:gdLst>
              <a:gd name="connsiteX0" fmla="*/ 0 w 1881991"/>
              <a:gd name="connsiteY0" fmla="*/ 103624 h 1036235"/>
              <a:gd name="connsiteX1" fmla="*/ 103624 w 1881991"/>
              <a:gd name="connsiteY1" fmla="*/ 0 h 1036235"/>
              <a:gd name="connsiteX2" fmla="*/ 1778368 w 1881991"/>
              <a:gd name="connsiteY2" fmla="*/ 0 h 1036235"/>
              <a:gd name="connsiteX3" fmla="*/ 1881992 w 1881991"/>
              <a:gd name="connsiteY3" fmla="*/ 103624 h 1036235"/>
              <a:gd name="connsiteX4" fmla="*/ 1881991 w 1881991"/>
              <a:gd name="connsiteY4" fmla="*/ 932612 h 1036235"/>
              <a:gd name="connsiteX5" fmla="*/ 1778367 w 1881991"/>
              <a:gd name="connsiteY5" fmla="*/ 1036236 h 1036235"/>
              <a:gd name="connsiteX6" fmla="*/ 103624 w 1881991"/>
              <a:gd name="connsiteY6" fmla="*/ 1036235 h 1036235"/>
              <a:gd name="connsiteX7" fmla="*/ 0 w 1881991"/>
              <a:gd name="connsiteY7" fmla="*/ 932611 h 1036235"/>
              <a:gd name="connsiteX8" fmla="*/ 0 w 1881991"/>
              <a:gd name="connsiteY8" fmla="*/ 103624 h 10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991" h="1036235">
                <a:moveTo>
                  <a:pt x="0" y="103624"/>
                </a:moveTo>
                <a:cubicBezTo>
                  <a:pt x="0" y="46394"/>
                  <a:pt x="46394" y="0"/>
                  <a:pt x="103624" y="0"/>
                </a:cubicBezTo>
                <a:lnTo>
                  <a:pt x="1778368" y="0"/>
                </a:lnTo>
                <a:cubicBezTo>
                  <a:pt x="1835598" y="0"/>
                  <a:pt x="1881992" y="46394"/>
                  <a:pt x="1881992" y="103624"/>
                </a:cubicBezTo>
                <a:cubicBezTo>
                  <a:pt x="1881992" y="379953"/>
                  <a:pt x="1881991" y="656283"/>
                  <a:pt x="1881991" y="932612"/>
                </a:cubicBezTo>
                <a:cubicBezTo>
                  <a:pt x="1881991" y="989842"/>
                  <a:pt x="1835597" y="1036236"/>
                  <a:pt x="1778367" y="1036236"/>
                </a:cubicBezTo>
                <a:lnTo>
                  <a:pt x="103624" y="1036235"/>
                </a:lnTo>
                <a:cubicBezTo>
                  <a:pt x="46394" y="1036235"/>
                  <a:pt x="0" y="989841"/>
                  <a:pt x="0" y="932611"/>
                </a:cubicBezTo>
                <a:lnTo>
                  <a:pt x="0" y="103624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8930" tIns="98930" rIns="98930" bIns="989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i="1" kern="12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3EE9AC-2CD4-4145-A0E9-CAA4AB070788}"/>
              </a:ext>
            </a:extLst>
          </p:cNvPr>
          <p:cNvGrpSpPr/>
          <p:nvPr/>
        </p:nvGrpSpPr>
        <p:grpSpPr>
          <a:xfrm>
            <a:off x="6282751" y="1486713"/>
            <a:ext cx="2021964" cy="1896542"/>
            <a:chOff x="6282751" y="1486713"/>
            <a:chExt cx="2021964" cy="1896542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FDF8004-096C-C040-834C-C7BBED95AAF3}"/>
                </a:ext>
              </a:extLst>
            </p:cNvPr>
            <p:cNvSpPr/>
            <p:nvPr/>
          </p:nvSpPr>
          <p:spPr>
            <a:xfrm>
              <a:off x="6352738" y="1861378"/>
              <a:ext cx="1881991" cy="1060212"/>
            </a:xfrm>
            <a:custGeom>
              <a:avLst/>
              <a:gdLst>
                <a:gd name="connsiteX0" fmla="*/ 0 w 1881991"/>
                <a:gd name="connsiteY0" fmla="*/ 103624 h 1036235"/>
                <a:gd name="connsiteX1" fmla="*/ 103624 w 1881991"/>
                <a:gd name="connsiteY1" fmla="*/ 0 h 1036235"/>
                <a:gd name="connsiteX2" fmla="*/ 1778368 w 1881991"/>
                <a:gd name="connsiteY2" fmla="*/ 0 h 1036235"/>
                <a:gd name="connsiteX3" fmla="*/ 1881992 w 1881991"/>
                <a:gd name="connsiteY3" fmla="*/ 103624 h 1036235"/>
                <a:gd name="connsiteX4" fmla="*/ 1881991 w 1881991"/>
                <a:gd name="connsiteY4" fmla="*/ 932612 h 1036235"/>
                <a:gd name="connsiteX5" fmla="*/ 1778367 w 1881991"/>
                <a:gd name="connsiteY5" fmla="*/ 1036236 h 1036235"/>
                <a:gd name="connsiteX6" fmla="*/ 103624 w 1881991"/>
                <a:gd name="connsiteY6" fmla="*/ 1036235 h 1036235"/>
                <a:gd name="connsiteX7" fmla="*/ 0 w 1881991"/>
                <a:gd name="connsiteY7" fmla="*/ 932611 h 1036235"/>
                <a:gd name="connsiteX8" fmla="*/ 0 w 1881991"/>
                <a:gd name="connsiteY8" fmla="*/ 103624 h 10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1991" h="1036235">
                  <a:moveTo>
                    <a:pt x="0" y="103624"/>
                  </a:moveTo>
                  <a:cubicBezTo>
                    <a:pt x="0" y="46394"/>
                    <a:pt x="46394" y="0"/>
                    <a:pt x="103624" y="0"/>
                  </a:cubicBezTo>
                  <a:lnTo>
                    <a:pt x="1778368" y="0"/>
                  </a:lnTo>
                  <a:cubicBezTo>
                    <a:pt x="1835598" y="0"/>
                    <a:pt x="1881992" y="46394"/>
                    <a:pt x="1881992" y="103624"/>
                  </a:cubicBezTo>
                  <a:cubicBezTo>
                    <a:pt x="1881992" y="379953"/>
                    <a:pt x="1881991" y="656283"/>
                    <a:pt x="1881991" y="932612"/>
                  </a:cubicBezTo>
                  <a:cubicBezTo>
                    <a:pt x="1881991" y="989842"/>
                    <a:pt x="1835597" y="1036236"/>
                    <a:pt x="1778367" y="1036236"/>
                  </a:cubicBezTo>
                  <a:lnTo>
                    <a:pt x="103624" y="1036235"/>
                  </a:lnTo>
                  <a:cubicBezTo>
                    <a:pt x="46394" y="1036235"/>
                    <a:pt x="0" y="989841"/>
                    <a:pt x="0" y="932611"/>
                  </a:cubicBezTo>
                  <a:lnTo>
                    <a:pt x="0" y="103624"/>
                  </a:ln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8930" tIns="98930" rIns="98930" bIns="989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i="1" kern="1200" dirty="0"/>
            </a:p>
          </p:txBody>
        </p:sp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AE5988DA-B0F6-0749-ADE8-CA2165A31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734" y="2024785"/>
              <a:ext cx="1690963" cy="79393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AC5195-7803-2B43-8245-67A10CB04779}"/>
                </a:ext>
              </a:extLst>
            </p:cNvPr>
            <p:cNvSpPr txBox="1"/>
            <p:nvPr/>
          </p:nvSpPr>
          <p:spPr>
            <a:xfrm>
              <a:off x="6397954" y="2921590"/>
              <a:ext cx="182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Home Credit Default Risk</a:t>
              </a:r>
            </a:p>
            <a:p>
              <a:pPr algn="ctr"/>
              <a:r>
                <a:rPr lang="en-US" sz="1200" dirty="0"/>
                <a:t>(Home Credit Group)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649739-50C6-9E45-BF28-D24908580996}"/>
                </a:ext>
              </a:extLst>
            </p:cNvPr>
            <p:cNvSpPr txBox="1"/>
            <p:nvPr/>
          </p:nvSpPr>
          <p:spPr>
            <a:xfrm>
              <a:off x="6282751" y="1486713"/>
              <a:ext cx="2021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Franklin Gothic Medium" panose="020B0603020102020204" pitchFamily="34" charset="0"/>
                </a:rPr>
                <a:t>DATA COLLECTION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258F53B-A98B-654E-A837-89D23BAD12F0}"/>
              </a:ext>
            </a:extLst>
          </p:cNvPr>
          <p:cNvGrpSpPr/>
          <p:nvPr/>
        </p:nvGrpSpPr>
        <p:grpSpPr>
          <a:xfrm>
            <a:off x="8425736" y="1487526"/>
            <a:ext cx="3164331" cy="1434064"/>
            <a:chOff x="8425736" y="1487526"/>
            <a:chExt cx="3164331" cy="1434064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EAE7DAB-6121-A84C-AACD-82E64797E49D}"/>
                </a:ext>
              </a:extLst>
            </p:cNvPr>
            <p:cNvSpPr/>
            <p:nvPr/>
          </p:nvSpPr>
          <p:spPr>
            <a:xfrm rot="21587942">
              <a:off x="8425736" y="2175866"/>
              <a:ext cx="1085920" cy="375683"/>
            </a:xfrm>
            <a:custGeom>
              <a:avLst/>
              <a:gdLst>
                <a:gd name="connsiteX0" fmla="*/ 0 w 1085920"/>
                <a:gd name="connsiteY0" fmla="*/ 75137 h 375683"/>
                <a:gd name="connsiteX1" fmla="*/ 898079 w 1085920"/>
                <a:gd name="connsiteY1" fmla="*/ 75137 h 375683"/>
                <a:gd name="connsiteX2" fmla="*/ 898079 w 1085920"/>
                <a:gd name="connsiteY2" fmla="*/ 0 h 375683"/>
                <a:gd name="connsiteX3" fmla="*/ 1085920 w 1085920"/>
                <a:gd name="connsiteY3" fmla="*/ 187842 h 375683"/>
                <a:gd name="connsiteX4" fmla="*/ 898079 w 1085920"/>
                <a:gd name="connsiteY4" fmla="*/ 375683 h 375683"/>
                <a:gd name="connsiteX5" fmla="*/ 898079 w 1085920"/>
                <a:gd name="connsiteY5" fmla="*/ 300546 h 375683"/>
                <a:gd name="connsiteX6" fmla="*/ 0 w 1085920"/>
                <a:gd name="connsiteY6" fmla="*/ 300546 h 375683"/>
                <a:gd name="connsiteX7" fmla="*/ 0 w 1085920"/>
                <a:gd name="connsiteY7" fmla="*/ 75137 h 3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920" h="375683">
                  <a:moveTo>
                    <a:pt x="0" y="75137"/>
                  </a:moveTo>
                  <a:lnTo>
                    <a:pt x="898079" y="75137"/>
                  </a:lnTo>
                  <a:lnTo>
                    <a:pt x="898079" y="0"/>
                  </a:lnTo>
                  <a:lnTo>
                    <a:pt x="1085920" y="187842"/>
                  </a:lnTo>
                  <a:lnTo>
                    <a:pt x="898079" y="375683"/>
                  </a:lnTo>
                  <a:lnTo>
                    <a:pt x="898079" y="300546"/>
                  </a:lnTo>
                  <a:lnTo>
                    <a:pt x="0" y="300546"/>
                  </a:lnTo>
                  <a:lnTo>
                    <a:pt x="0" y="7513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75137" rIns="112705" bIns="75136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70DD46C-1A1C-E044-A43C-D48EDA0E8A2B}"/>
                </a:ext>
              </a:extLst>
            </p:cNvPr>
            <p:cNvSpPr/>
            <p:nvPr/>
          </p:nvSpPr>
          <p:spPr>
            <a:xfrm>
              <a:off x="9654603" y="1856045"/>
              <a:ext cx="1881991" cy="1065545"/>
            </a:xfrm>
            <a:custGeom>
              <a:avLst/>
              <a:gdLst>
                <a:gd name="connsiteX0" fmla="*/ 0 w 1736693"/>
                <a:gd name="connsiteY0" fmla="*/ 108337 h 1083371"/>
                <a:gd name="connsiteX1" fmla="*/ 108337 w 1736693"/>
                <a:gd name="connsiteY1" fmla="*/ 0 h 1083371"/>
                <a:gd name="connsiteX2" fmla="*/ 1628356 w 1736693"/>
                <a:gd name="connsiteY2" fmla="*/ 0 h 1083371"/>
                <a:gd name="connsiteX3" fmla="*/ 1736693 w 1736693"/>
                <a:gd name="connsiteY3" fmla="*/ 108337 h 1083371"/>
                <a:gd name="connsiteX4" fmla="*/ 1736693 w 1736693"/>
                <a:gd name="connsiteY4" fmla="*/ 975034 h 1083371"/>
                <a:gd name="connsiteX5" fmla="*/ 1628356 w 1736693"/>
                <a:gd name="connsiteY5" fmla="*/ 1083371 h 1083371"/>
                <a:gd name="connsiteX6" fmla="*/ 108337 w 1736693"/>
                <a:gd name="connsiteY6" fmla="*/ 1083371 h 1083371"/>
                <a:gd name="connsiteX7" fmla="*/ 0 w 1736693"/>
                <a:gd name="connsiteY7" fmla="*/ 975034 h 1083371"/>
                <a:gd name="connsiteX8" fmla="*/ 0 w 1736693"/>
                <a:gd name="connsiteY8" fmla="*/ 108337 h 108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6693" h="1083371">
                  <a:moveTo>
                    <a:pt x="0" y="108337"/>
                  </a:moveTo>
                  <a:cubicBezTo>
                    <a:pt x="0" y="48504"/>
                    <a:pt x="48504" y="0"/>
                    <a:pt x="108337" y="0"/>
                  </a:cubicBezTo>
                  <a:lnTo>
                    <a:pt x="1628356" y="0"/>
                  </a:lnTo>
                  <a:cubicBezTo>
                    <a:pt x="1688189" y="0"/>
                    <a:pt x="1736693" y="48504"/>
                    <a:pt x="1736693" y="108337"/>
                  </a:cubicBezTo>
                  <a:lnTo>
                    <a:pt x="1736693" y="975034"/>
                  </a:lnTo>
                  <a:cubicBezTo>
                    <a:pt x="1736693" y="1034867"/>
                    <a:pt x="1688189" y="1083371"/>
                    <a:pt x="1628356" y="1083371"/>
                  </a:cubicBezTo>
                  <a:lnTo>
                    <a:pt x="108337" y="1083371"/>
                  </a:lnTo>
                  <a:cubicBezTo>
                    <a:pt x="48504" y="1083371"/>
                    <a:pt x="0" y="1034867"/>
                    <a:pt x="0" y="975034"/>
                  </a:cubicBezTo>
                  <a:lnTo>
                    <a:pt x="0" y="108337"/>
                  </a:ln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931" tIns="107931" rIns="107931" bIns="107931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>
                <a:latin typeface="Franklin Gothic Medium" panose="020B0603020102020204" pitchFamily="34" charset="0"/>
              </a:endParaRPr>
            </a:p>
          </p:txBody>
        </p:sp>
        <p:pic>
          <p:nvPicPr>
            <p:cNvPr id="23" name="Picture 2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CAEAB8B-3B92-FA4E-9BD9-B3D173CFB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51996" y="1943290"/>
              <a:ext cx="1169600" cy="87878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3EFA55-C20E-EF4E-9ABE-D63CD161D1D7}"/>
                </a:ext>
              </a:extLst>
            </p:cNvPr>
            <p:cNvSpPr txBox="1"/>
            <p:nvPr/>
          </p:nvSpPr>
          <p:spPr>
            <a:xfrm>
              <a:off x="9568103" y="1487526"/>
              <a:ext cx="2021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Franklin Gothic Medium" panose="020B0603020102020204" pitchFamily="34" charset="0"/>
                </a:rPr>
                <a:t>DATA WRANGLING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6C100D-6F1F-5740-9773-F89281666778}"/>
              </a:ext>
            </a:extLst>
          </p:cNvPr>
          <p:cNvGrpSpPr/>
          <p:nvPr/>
        </p:nvGrpSpPr>
        <p:grpSpPr>
          <a:xfrm>
            <a:off x="9397894" y="3082474"/>
            <a:ext cx="2549303" cy="3703650"/>
            <a:chOff x="9397894" y="3082474"/>
            <a:chExt cx="2549303" cy="370365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0564C3C-4E5A-F249-B141-1FA2DC453CCA}"/>
                </a:ext>
              </a:extLst>
            </p:cNvPr>
            <p:cNvSpPr/>
            <p:nvPr/>
          </p:nvSpPr>
          <p:spPr>
            <a:xfrm>
              <a:off x="10407756" y="3082474"/>
              <a:ext cx="375684" cy="644767"/>
            </a:xfrm>
            <a:custGeom>
              <a:avLst/>
              <a:gdLst>
                <a:gd name="connsiteX0" fmla="*/ 0 w 751396"/>
                <a:gd name="connsiteY0" fmla="*/ 75137 h 375683"/>
                <a:gd name="connsiteX1" fmla="*/ 563555 w 751396"/>
                <a:gd name="connsiteY1" fmla="*/ 75137 h 375683"/>
                <a:gd name="connsiteX2" fmla="*/ 563555 w 751396"/>
                <a:gd name="connsiteY2" fmla="*/ 0 h 375683"/>
                <a:gd name="connsiteX3" fmla="*/ 751396 w 751396"/>
                <a:gd name="connsiteY3" fmla="*/ 187842 h 375683"/>
                <a:gd name="connsiteX4" fmla="*/ 563555 w 751396"/>
                <a:gd name="connsiteY4" fmla="*/ 375683 h 375683"/>
                <a:gd name="connsiteX5" fmla="*/ 563555 w 751396"/>
                <a:gd name="connsiteY5" fmla="*/ 300546 h 375683"/>
                <a:gd name="connsiteX6" fmla="*/ 0 w 751396"/>
                <a:gd name="connsiteY6" fmla="*/ 300546 h 375683"/>
                <a:gd name="connsiteX7" fmla="*/ 0 w 751396"/>
                <a:gd name="connsiteY7" fmla="*/ 75137 h 3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1396" h="375683">
                  <a:moveTo>
                    <a:pt x="601115" y="0"/>
                  </a:moveTo>
                  <a:lnTo>
                    <a:pt x="601115" y="281766"/>
                  </a:lnTo>
                  <a:lnTo>
                    <a:pt x="751395" y="281766"/>
                  </a:lnTo>
                  <a:lnTo>
                    <a:pt x="375697" y="375683"/>
                  </a:lnTo>
                  <a:lnTo>
                    <a:pt x="1" y="281766"/>
                  </a:lnTo>
                  <a:lnTo>
                    <a:pt x="150281" y="281766"/>
                  </a:lnTo>
                  <a:lnTo>
                    <a:pt x="150281" y="0"/>
                  </a:lnTo>
                  <a:lnTo>
                    <a:pt x="60111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5138" tIns="1" rIns="75137" bIns="112705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900" kern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7195FC-370D-6041-B333-ED5881854363}"/>
                </a:ext>
              </a:extLst>
            </p:cNvPr>
            <p:cNvSpPr txBox="1"/>
            <p:nvPr/>
          </p:nvSpPr>
          <p:spPr>
            <a:xfrm>
              <a:off x="9921132" y="5216464"/>
              <a:ext cx="142699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u="sng" dirty="0"/>
                <a:t>Data Processing</a:t>
              </a:r>
            </a:p>
            <a:p>
              <a:pPr algn="ctr"/>
              <a:r>
                <a:rPr lang="en-US" sz="1200" dirty="0"/>
                <a:t>Numpy</a:t>
              </a:r>
            </a:p>
            <a:p>
              <a:pPr algn="ctr"/>
              <a:r>
                <a:rPr lang="en-US" sz="1200" dirty="0"/>
                <a:t>Pandas</a:t>
              </a:r>
            </a:p>
            <a:p>
              <a:pPr algn="ctr"/>
              <a:r>
                <a:rPr lang="en-US" sz="1200" b="1" u="sng" dirty="0"/>
                <a:t>Data Modeling</a:t>
              </a:r>
            </a:p>
            <a:p>
              <a:pPr algn="ctr"/>
              <a:r>
                <a:rPr lang="en-US" sz="1200" dirty="0"/>
                <a:t>Scikit-learn</a:t>
              </a:r>
            </a:p>
            <a:p>
              <a:pPr algn="ctr"/>
              <a:r>
                <a:rPr lang="en-US" sz="1200" dirty="0"/>
                <a:t>Imblearn</a:t>
              </a:r>
            </a:p>
            <a:p>
              <a:pPr algn="ctr"/>
              <a:r>
                <a:rPr lang="en-US" sz="1200" b="1" u="sng" dirty="0"/>
                <a:t>Data Visualizations</a:t>
              </a:r>
            </a:p>
            <a:p>
              <a:pPr algn="ctr"/>
              <a:r>
                <a:rPr lang="en-US" sz="1200" dirty="0"/>
                <a:t>Poltly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7E36BAE-E7F5-684C-BE88-3B71D23C15EE}"/>
                </a:ext>
              </a:extLst>
            </p:cNvPr>
            <p:cNvSpPr/>
            <p:nvPr/>
          </p:nvSpPr>
          <p:spPr>
            <a:xfrm>
              <a:off x="9695800" y="4156252"/>
              <a:ext cx="1881991" cy="1060212"/>
            </a:xfrm>
            <a:custGeom>
              <a:avLst/>
              <a:gdLst>
                <a:gd name="connsiteX0" fmla="*/ 0 w 1881991"/>
                <a:gd name="connsiteY0" fmla="*/ 103624 h 1036235"/>
                <a:gd name="connsiteX1" fmla="*/ 103624 w 1881991"/>
                <a:gd name="connsiteY1" fmla="*/ 0 h 1036235"/>
                <a:gd name="connsiteX2" fmla="*/ 1778368 w 1881991"/>
                <a:gd name="connsiteY2" fmla="*/ 0 h 1036235"/>
                <a:gd name="connsiteX3" fmla="*/ 1881992 w 1881991"/>
                <a:gd name="connsiteY3" fmla="*/ 103624 h 1036235"/>
                <a:gd name="connsiteX4" fmla="*/ 1881991 w 1881991"/>
                <a:gd name="connsiteY4" fmla="*/ 932612 h 1036235"/>
                <a:gd name="connsiteX5" fmla="*/ 1778367 w 1881991"/>
                <a:gd name="connsiteY5" fmla="*/ 1036236 h 1036235"/>
                <a:gd name="connsiteX6" fmla="*/ 103624 w 1881991"/>
                <a:gd name="connsiteY6" fmla="*/ 1036235 h 1036235"/>
                <a:gd name="connsiteX7" fmla="*/ 0 w 1881991"/>
                <a:gd name="connsiteY7" fmla="*/ 932611 h 1036235"/>
                <a:gd name="connsiteX8" fmla="*/ 0 w 1881991"/>
                <a:gd name="connsiteY8" fmla="*/ 103624 h 10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1991" h="1036235">
                  <a:moveTo>
                    <a:pt x="0" y="103624"/>
                  </a:moveTo>
                  <a:cubicBezTo>
                    <a:pt x="0" y="46394"/>
                    <a:pt x="46394" y="0"/>
                    <a:pt x="103624" y="0"/>
                  </a:cubicBezTo>
                  <a:lnTo>
                    <a:pt x="1778368" y="0"/>
                  </a:lnTo>
                  <a:cubicBezTo>
                    <a:pt x="1835598" y="0"/>
                    <a:pt x="1881992" y="46394"/>
                    <a:pt x="1881992" y="103624"/>
                  </a:cubicBezTo>
                  <a:cubicBezTo>
                    <a:pt x="1881992" y="379953"/>
                    <a:pt x="1881991" y="656283"/>
                    <a:pt x="1881991" y="932612"/>
                  </a:cubicBezTo>
                  <a:cubicBezTo>
                    <a:pt x="1881991" y="989842"/>
                    <a:pt x="1835597" y="1036236"/>
                    <a:pt x="1778367" y="1036236"/>
                  </a:cubicBezTo>
                  <a:lnTo>
                    <a:pt x="103624" y="1036235"/>
                  </a:lnTo>
                  <a:cubicBezTo>
                    <a:pt x="46394" y="1036235"/>
                    <a:pt x="0" y="989841"/>
                    <a:pt x="0" y="932611"/>
                  </a:cubicBezTo>
                  <a:lnTo>
                    <a:pt x="0" y="103624"/>
                  </a:ln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8930" tIns="98930" rIns="98930" bIns="989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  <p:pic>
          <p:nvPicPr>
            <p:cNvPr id="40" name="Picture 39" descr="A close up of a logo&#10;&#10;Description automatically generated">
              <a:extLst>
                <a:ext uri="{FF2B5EF4-FFF2-40B4-BE49-F238E27FC236}">
                  <a16:creationId xmlns:a16="http://schemas.microsoft.com/office/drawing/2014/main" id="{080F5FCF-BA32-7043-B576-F48C03088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2232" y="4298177"/>
              <a:ext cx="840314" cy="452369"/>
            </a:xfrm>
            <a:prstGeom prst="rect">
              <a:avLst/>
            </a:prstGeom>
          </p:spPr>
        </p:pic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667E9322-CAEF-0D4E-8EC8-70330A56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91243" y="4511432"/>
              <a:ext cx="956487" cy="56169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412BF32-AFF7-D142-A970-A0FED9B91BC7}"/>
                </a:ext>
              </a:extLst>
            </p:cNvPr>
            <p:cNvSpPr txBox="1"/>
            <p:nvPr/>
          </p:nvSpPr>
          <p:spPr>
            <a:xfrm>
              <a:off x="9397894" y="3777801"/>
              <a:ext cx="2549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Franklin Gothic Medium" panose="020B0603020102020204" pitchFamily="34" charset="0"/>
                </a:rPr>
                <a:t>ANALYSIS / MODELING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9B5D4AE-CF00-1D49-83D9-C39D5432B2F4}"/>
              </a:ext>
            </a:extLst>
          </p:cNvPr>
          <p:cNvSpPr txBox="1"/>
          <p:nvPr/>
        </p:nvSpPr>
        <p:spPr>
          <a:xfrm>
            <a:off x="5988883" y="3802983"/>
            <a:ext cx="268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Medium" panose="020B0603020102020204" pitchFamily="34" charset="0"/>
              </a:rPr>
              <a:t>INTERACTIVE PLATFORM</a:t>
            </a:r>
          </a:p>
        </p:txBody>
      </p:sp>
      <p:pic>
        <p:nvPicPr>
          <p:cNvPr id="51" name="Picture 50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7A6EE36-B491-294D-8A7D-A192950331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814" y="4245839"/>
            <a:ext cx="1723991" cy="90389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85315FC-95F6-D444-A713-93DEF985F723}"/>
              </a:ext>
            </a:extLst>
          </p:cNvPr>
          <p:cNvSpPr txBox="1"/>
          <p:nvPr/>
        </p:nvSpPr>
        <p:spPr>
          <a:xfrm>
            <a:off x="6677169" y="5254564"/>
            <a:ext cx="127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TabPy (Python)</a:t>
            </a:r>
          </a:p>
          <a:p>
            <a:pPr algn="ctr"/>
            <a:r>
              <a:rPr lang="en-US" sz="1200" b="1" dirty="0"/>
              <a:t>Tableau Desktop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3180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2C755F-DCE0-0D4D-B2CF-E63083EE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" y="1499535"/>
            <a:ext cx="11007811" cy="486697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18443" cy="14859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Franklin Gothic Medium" panose="020B0603020102020204" pitchFamily="34" charset="0"/>
              </a:rPr>
              <a:t>WHAT IMPACTS DEFAULT RISK?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1FBFAD-D033-FB4D-BE13-6006BFACC70A}"/>
              </a:ext>
            </a:extLst>
          </p:cNvPr>
          <p:cNvSpPr/>
          <p:nvPr/>
        </p:nvSpPr>
        <p:spPr>
          <a:xfrm>
            <a:off x="1188720" y="3298014"/>
            <a:ext cx="2708910" cy="40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18552-5761-2C4D-A73D-F95852825794}"/>
              </a:ext>
            </a:extLst>
          </p:cNvPr>
          <p:cNvSpPr/>
          <p:nvPr/>
        </p:nvSpPr>
        <p:spPr>
          <a:xfrm>
            <a:off x="1188720" y="4606894"/>
            <a:ext cx="2708910" cy="489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7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18443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MODEL SELECTION</a:t>
            </a:r>
            <a:endParaRPr lang="en-US" sz="4400" dirty="0">
              <a:latin typeface="Franklin Gothic Medium" panose="020B06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2FFB-838F-8144-BBAB-DF29C6FE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3678621"/>
            <a:ext cx="4217670" cy="26838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F1 Score ➨ </a:t>
            </a:r>
            <a:r>
              <a:rPr lang="en-US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Logistic </a:t>
            </a:r>
            <a:r>
              <a:rPr lang="en-US" dirty="0"/>
              <a:t>(19.7%)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Precision ➨ </a:t>
            </a:r>
            <a:r>
              <a:rPr lang="en-US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Logistic </a:t>
            </a:r>
            <a:r>
              <a:rPr lang="en-US" dirty="0"/>
              <a:t>(11.4%)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Recall ➨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Random Forest</a:t>
            </a:r>
            <a:r>
              <a:rPr lang="en-US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 </a:t>
            </a:r>
            <a:r>
              <a:rPr lang="en-US" dirty="0"/>
              <a:t>(76%)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AUC ➨ </a:t>
            </a:r>
            <a:r>
              <a:rPr lang="en-US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Logistic </a:t>
            </a:r>
            <a:r>
              <a:rPr lang="en-US" dirty="0"/>
              <a:t>(67%)</a:t>
            </a:r>
            <a:endParaRPr lang="en-US" b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27D5B-07D3-ED4C-9CEC-B7DEFDB19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8"/>
          <a:stretch/>
        </p:blipFill>
        <p:spPr>
          <a:xfrm>
            <a:off x="7018020" y="1972234"/>
            <a:ext cx="4883029" cy="456176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4265C-3EF6-034E-AEB7-8796DCD0FDC9}"/>
              </a:ext>
            </a:extLst>
          </p:cNvPr>
          <p:cNvSpPr txBox="1"/>
          <p:nvPr/>
        </p:nvSpPr>
        <p:spPr>
          <a:xfrm>
            <a:off x="7814090" y="1428750"/>
            <a:ext cx="361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ROC CURVE – Default Risk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1AD24A-80D4-8043-B586-1BFF45EFF5BB}"/>
              </a:ext>
            </a:extLst>
          </p:cNvPr>
          <p:cNvSpPr/>
          <p:nvPr/>
        </p:nvSpPr>
        <p:spPr>
          <a:xfrm>
            <a:off x="1029185" y="1990629"/>
            <a:ext cx="550877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Logistic Regression</a:t>
            </a:r>
          </a:p>
          <a:p>
            <a:pPr algn="ctr"/>
            <a:r>
              <a:rPr lang="en-US" sz="2000" dirty="0">
                <a:latin typeface="+mj-lt"/>
              </a:rPr>
              <a:t>vs.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Random Forest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B54362-FB40-824E-BB38-1EB75E73D018}"/>
              </a:ext>
            </a:extLst>
          </p:cNvPr>
          <p:cNvCxnSpPr>
            <a:cxnSpLocks/>
          </p:cNvCxnSpPr>
          <p:nvPr/>
        </p:nvCxnSpPr>
        <p:spPr>
          <a:xfrm>
            <a:off x="1600685" y="3120592"/>
            <a:ext cx="42743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0E226B-F625-6945-92EE-A18D0497A4BE}"/>
              </a:ext>
            </a:extLst>
          </p:cNvPr>
          <p:cNvCxnSpPr>
            <a:cxnSpLocks/>
          </p:cNvCxnSpPr>
          <p:nvPr/>
        </p:nvCxnSpPr>
        <p:spPr>
          <a:xfrm>
            <a:off x="1600685" y="1960351"/>
            <a:ext cx="427433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98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063990" cy="14859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Franklin Gothic Medium" panose="020B0603020102020204" pitchFamily="34" charset="0"/>
              </a:rPr>
              <a:t>OPTIMIZING LOGISTIC REGRESSION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343AC5-403C-8941-9A28-56B0CD4BF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32047"/>
              </p:ext>
            </p:extLst>
          </p:nvPr>
        </p:nvGraphicFramePr>
        <p:xfrm>
          <a:off x="1154430" y="1588771"/>
          <a:ext cx="10492740" cy="4091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56">
                  <a:extLst>
                    <a:ext uri="{9D8B030D-6E8A-4147-A177-3AD203B41FA5}">
                      <a16:colId xmlns:a16="http://schemas.microsoft.com/office/drawing/2014/main" val="12971348"/>
                    </a:ext>
                  </a:extLst>
                </a:gridCol>
                <a:gridCol w="838854">
                  <a:extLst>
                    <a:ext uri="{9D8B030D-6E8A-4147-A177-3AD203B41FA5}">
                      <a16:colId xmlns:a16="http://schemas.microsoft.com/office/drawing/2014/main" val="411787252"/>
                    </a:ext>
                  </a:extLst>
                </a:gridCol>
                <a:gridCol w="4614066">
                  <a:extLst>
                    <a:ext uri="{9D8B030D-6E8A-4147-A177-3AD203B41FA5}">
                      <a16:colId xmlns:a16="http://schemas.microsoft.com/office/drawing/2014/main" val="110497430"/>
                    </a:ext>
                  </a:extLst>
                </a:gridCol>
                <a:gridCol w="4312764">
                  <a:extLst>
                    <a:ext uri="{9D8B030D-6E8A-4147-A177-3AD203B41FA5}">
                      <a16:colId xmlns:a16="http://schemas.microsoft.com/office/drawing/2014/main" val="1670291942"/>
                    </a:ext>
                  </a:extLst>
                </a:gridCol>
              </a:tblGrid>
              <a:tr h="390168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ranklin Gothic Medium" panose="020B0603020102020204" pitchFamily="34" charset="0"/>
                        </a:rPr>
                        <a:t>PREDICTIONS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225252"/>
                  </a:ext>
                </a:extLst>
              </a:tr>
              <a:tr h="3786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 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AT 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87933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RESULTS</a:t>
                      </a:r>
                    </a:p>
                  </a:txBody>
                  <a:tcPr vert="wordArt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RISK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True Negative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Earned interest revenue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$253k / applicant</a:t>
                      </a:r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False Positive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Potential loss of interest revenue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$253k / applicant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424040"/>
                  </a:ext>
                </a:extLst>
              </a:tr>
              <a:tr h="1859552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AT 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False Negative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Incur cost of loan default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21% loss on sale ($125.7k)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Opportunity cost of future interest revenue ($125.5k)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True Positive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Avoid cost of loan default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21% loss on sale ($125.7k)</a:t>
                      </a:r>
                    </a:p>
                    <a:p>
                      <a:pPr marL="742950" lvl="1" indent="-285750" algn="l">
                        <a:buFont typeface="System Font Regular"/>
                        <a:buChar char="-"/>
                      </a:pPr>
                      <a:r>
                        <a:rPr lang="en-US" b="0" dirty="0"/>
                        <a:t>Opportunity cost of future interest revenue ($125.5k)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1958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D5DDDCE-B3A9-DC4B-808D-AE429607F98E}"/>
              </a:ext>
            </a:extLst>
          </p:cNvPr>
          <p:cNvSpPr txBox="1"/>
          <p:nvPr/>
        </p:nvSpPr>
        <p:spPr>
          <a:xfrm>
            <a:off x="1154430" y="5936791"/>
            <a:ext cx="11311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</a:t>
            </a:r>
            <a:r>
              <a:rPr lang="en-US" b="1" u="sng" dirty="0"/>
              <a:t>Assumptions: </a:t>
            </a:r>
          </a:p>
          <a:p>
            <a:r>
              <a:rPr lang="en-US" dirty="0"/>
              <a:t>   Avg. Mortgage = $600k | 20 year fixed mortgages @ 3.75% | Avg. Default after 5.5 years (20% equity)</a:t>
            </a:r>
          </a:p>
        </p:txBody>
      </p:sp>
    </p:spTree>
    <p:extLst>
      <p:ext uri="{BB962C8B-B14F-4D97-AF65-F5344CB8AC3E}">
        <p14:creationId xmlns:p14="http://schemas.microsoft.com/office/powerpoint/2010/main" val="332061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18443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MODEL THRESHOLD</a:t>
            </a:r>
            <a:endParaRPr lang="en-US" sz="4400" dirty="0">
              <a:latin typeface="Franklin Gothic Medium" panose="020B0603020102020204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78E208-FAAD-E141-AB06-00B69791A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93"/>
          <a:stretch/>
        </p:blipFill>
        <p:spPr>
          <a:xfrm>
            <a:off x="1874520" y="1757799"/>
            <a:ext cx="9075420" cy="4105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48D227-71EE-0F4F-BB76-B7C328BD7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49"/>
          <a:stretch/>
        </p:blipFill>
        <p:spPr>
          <a:xfrm>
            <a:off x="1874520" y="1757799"/>
            <a:ext cx="9105108" cy="4105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AB28F-21F2-C145-9129-1BF428D33C32}"/>
              </a:ext>
            </a:extLst>
          </p:cNvPr>
          <p:cNvSpPr txBox="1"/>
          <p:nvPr/>
        </p:nvSpPr>
        <p:spPr>
          <a:xfrm>
            <a:off x="1154430" y="6245401"/>
            <a:ext cx="1131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Based on Test Data: </a:t>
            </a:r>
            <a:r>
              <a:rPr lang="en-US" dirty="0"/>
              <a:t>≅ 62, 000 applicants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1052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E9AE-2567-9B4D-AAA2-244BD49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18443" cy="1485900"/>
          </a:xfrm>
        </p:spPr>
        <p:txBody>
          <a:bodyPr>
            <a:no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OTHER CONSIDERATIONS</a:t>
            </a:r>
            <a:br>
              <a:rPr lang="en-US" sz="3600" dirty="0">
                <a:latin typeface="Franklin Gothic Medium" panose="020B0603020102020204" pitchFamily="34" charset="0"/>
              </a:rPr>
            </a:br>
            <a:r>
              <a:rPr lang="en-US" sz="2400" dirty="0"/>
              <a:t>… beyond Cost/Benefit Analysis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2FFB-838F-8144-BBAB-DF29C6FE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046177"/>
            <a:ext cx="5234940" cy="1485901"/>
          </a:xfrm>
        </p:spPr>
        <p:txBody>
          <a:bodyPr>
            <a:normAutofit/>
          </a:bodyPr>
          <a:lstStyle/>
          <a:p>
            <a:r>
              <a:rPr lang="en-US" dirty="0"/>
              <a:t>Recall Score: 73%</a:t>
            </a:r>
          </a:p>
          <a:p>
            <a:r>
              <a:rPr lang="en-US" dirty="0"/>
              <a:t>Net gain $700M (cost/benefit function)</a:t>
            </a:r>
          </a:p>
          <a:p>
            <a:r>
              <a:rPr lang="en-US" dirty="0"/>
              <a:t>FP: Online Rejection ≠ Lost Business</a:t>
            </a:r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D023976-2012-BF4B-B55B-481293F80C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4897814"/>
              </p:ext>
            </p:extLst>
          </p:nvPr>
        </p:nvGraphicFramePr>
        <p:xfrm>
          <a:off x="6926429" y="1943100"/>
          <a:ext cx="4713574" cy="442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3E764F-010F-594F-B665-82039F72D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758574"/>
              </p:ext>
            </p:extLst>
          </p:nvPr>
        </p:nvGraphicFramePr>
        <p:xfrm>
          <a:off x="1525029" y="2524572"/>
          <a:ext cx="4174488" cy="23044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9789">
                  <a:extLst>
                    <a:ext uri="{9D8B030D-6E8A-4147-A177-3AD203B41FA5}">
                      <a16:colId xmlns:a16="http://schemas.microsoft.com/office/drawing/2014/main" val="326797541"/>
                    </a:ext>
                  </a:extLst>
                </a:gridCol>
                <a:gridCol w="1627112">
                  <a:extLst>
                    <a:ext uri="{9D8B030D-6E8A-4147-A177-3AD203B41FA5}">
                      <a16:colId xmlns:a16="http://schemas.microsoft.com/office/drawing/2014/main" val="812356475"/>
                    </a:ext>
                  </a:extLst>
                </a:gridCol>
                <a:gridCol w="1687587">
                  <a:extLst>
                    <a:ext uri="{9D8B030D-6E8A-4147-A177-3AD203B41FA5}">
                      <a16:colId xmlns:a16="http://schemas.microsoft.com/office/drawing/2014/main" val="1370852073"/>
                    </a:ext>
                  </a:extLst>
                </a:gridCol>
              </a:tblGrid>
              <a:tr h="364334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PREDICTIONS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738964"/>
                  </a:ext>
                </a:extLst>
              </a:tr>
              <a:tr h="364334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 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020035"/>
                  </a:ext>
                </a:extLst>
              </a:tr>
              <a:tr h="80031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 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28,745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28,190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36247"/>
                  </a:ext>
                </a:extLst>
              </a:tr>
              <a:tr h="77259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At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1331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3668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4189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07B47E-87B8-2F4F-8D33-38AD386062E0}"/>
              </a:ext>
            </a:extLst>
          </p:cNvPr>
          <p:cNvSpPr txBox="1"/>
          <p:nvPr/>
        </p:nvSpPr>
        <p:spPr>
          <a:xfrm>
            <a:off x="1525029" y="1954322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</a:rPr>
              <a:t>50% Threshold:</a:t>
            </a:r>
          </a:p>
        </p:txBody>
      </p:sp>
    </p:spTree>
    <p:extLst>
      <p:ext uri="{BB962C8B-B14F-4D97-AF65-F5344CB8AC3E}">
        <p14:creationId xmlns:p14="http://schemas.microsoft.com/office/powerpoint/2010/main" val="403245546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402</Words>
  <Application>Microsoft Macintosh PowerPoint</Application>
  <PresentationFormat>Widescreen</PresentationFormat>
  <Paragraphs>107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Franklin Gothic Book</vt:lpstr>
      <vt:lpstr>Franklin Gothic Medium</vt:lpstr>
      <vt:lpstr>System Font Regular</vt:lpstr>
      <vt:lpstr>Crop</vt:lpstr>
      <vt:lpstr>Online MORTGAGE  PRE-APPROVAL</vt:lpstr>
      <vt:lpstr>U.S. HOUSING MARKET</vt:lpstr>
      <vt:lpstr>MEET THE DEMAND</vt:lpstr>
      <vt:lpstr>CLASSIFICATION PROBLEM</vt:lpstr>
      <vt:lpstr>WHAT IMPACTS DEFAULT RISK?</vt:lpstr>
      <vt:lpstr>MODEL SELECTION</vt:lpstr>
      <vt:lpstr>OPTIMIZING LOGISTIC REGRESSION </vt:lpstr>
      <vt:lpstr>MODEL THRESHOLD</vt:lpstr>
      <vt:lpstr>OTHER CONSIDERATIONS … beyond Cost/Benefit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MORTGAGE  PRE-APPROVAL</dc:title>
  <dc:creator>Kayzad Bajina</dc:creator>
  <cp:lastModifiedBy>Kayzad Bajina</cp:lastModifiedBy>
  <cp:revision>7</cp:revision>
  <dcterms:created xsi:type="dcterms:W3CDTF">2019-11-01T16:41:28Z</dcterms:created>
  <dcterms:modified xsi:type="dcterms:W3CDTF">2020-04-12T21:44:57Z</dcterms:modified>
</cp:coreProperties>
</file>